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8" r:id="rId7"/>
    <p:sldId id="272" r:id="rId8"/>
    <p:sldId id="265" r:id="rId9"/>
    <p:sldId id="269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4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643"/>
  </p:normalViewPr>
  <p:slideViewPr>
    <p:cSldViewPr snapToGrid="0" snapToObjects="1">
      <p:cViewPr>
        <p:scale>
          <a:sx n="112" d="100"/>
          <a:sy n="112" d="100"/>
        </p:scale>
        <p:origin x="30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06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974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914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3886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827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4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886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696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76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951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4057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66EA7-E5D5-5F43-8078-E6E8DF68EEA1}" type="datetimeFigureOut">
              <a:rPr lang="en-CA" smtClean="0"/>
              <a:t>2022-04-09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781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8023" y="690101"/>
            <a:ext cx="9144000" cy="2387600"/>
          </a:xfrm>
        </p:spPr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Predicting the Colors of Squirrels in Central Park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8023" y="6253163"/>
            <a:ext cx="9144000" cy="1655762"/>
          </a:xfrm>
        </p:spPr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By Vanessa Razon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357" y="3316952"/>
            <a:ext cx="4075332" cy="28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4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Conclusion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578" y="2222533"/>
            <a:ext cx="2261442" cy="284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8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389" y="5113337"/>
            <a:ext cx="10515600" cy="1325563"/>
          </a:xfrm>
        </p:spPr>
        <p:txBody>
          <a:bodyPr/>
          <a:lstStyle/>
          <a:p>
            <a:pPr algn="ctr"/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Thank you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920" y="1531287"/>
            <a:ext cx="2686537" cy="35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6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Literature Review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315" y="2317545"/>
            <a:ext cx="3189885" cy="2716418"/>
          </a:xfrm>
        </p:spPr>
      </p:pic>
      <p:sp>
        <p:nvSpPr>
          <p:cNvPr id="5" name="TextBox 4"/>
          <p:cNvSpPr txBox="1"/>
          <p:nvPr/>
        </p:nvSpPr>
        <p:spPr>
          <a:xfrm>
            <a:off x="1130300" y="1742506"/>
            <a:ext cx="3149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Cornell University</a:t>
            </a: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73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Dataset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052" y="1855788"/>
            <a:ext cx="9768840" cy="4351338"/>
          </a:xfrm>
        </p:spPr>
        <p:txBody>
          <a:bodyPr numCol="1"/>
          <a:lstStyle/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Central 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Park Squirrel Census Data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Collected by 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323 volunteers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on October 2018</a:t>
            </a:r>
          </a:p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3000 observations recorded (2968 used)</a:t>
            </a:r>
          </a:p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 Contains information: </a:t>
            </a:r>
          </a:p>
          <a:p>
            <a:pPr lvl="1"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 related to space and time</a:t>
            </a:r>
          </a:p>
          <a:p>
            <a:pPr lvl="1"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squirrel colors and activities</a:t>
            </a:r>
          </a:p>
          <a:p>
            <a:pPr>
              <a:buFont typeface="Wingdings" charset="2"/>
              <a:buChar char="§"/>
            </a:pP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buFont typeface=".AppleColorEmojiUI" charset="0"/>
              <a:buChar char="⁉️"/>
            </a:pP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Amount of data</a:t>
            </a:r>
          </a:p>
          <a:p>
            <a:pPr lvl="1">
              <a:buFont typeface=".AppleColorEmojiUI" charset="0"/>
              <a:buChar char="⁉️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 Reliability of the data</a:t>
            </a:r>
          </a:p>
          <a:p>
            <a:pPr>
              <a:buFont typeface="Wingdings" charset="2"/>
              <a:buChar char="q"/>
            </a:pP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238" y="3253153"/>
            <a:ext cx="2910740" cy="193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7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Goal of the Project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223" y="1583436"/>
            <a:ext cx="4797132" cy="320058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Sketch/>
                    </a14:imgEffect>
                    <a14:imgEffect>
                      <a14:brightnessContrast brigh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863" y="3749079"/>
            <a:ext cx="707242" cy="707242"/>
          </a:xfrm>
          <a:prstGeom prst="rect">
            <a:avLst/>
          </a:prstGeom>
          <a:effectLst>
            <a:reflection stA="45000" endPos="0" dist="50800" dir="5400000" sy="-100000" algn="bl" rotWithShape="0"/>
            <a:softEdge rad="0"/>
          </a:effectLst>
        </p:spPr>
      </p:pic>
      <p:sp>
        <p:nvSpPr>
          <p:cNvPr id="7" name="TextBox 6"/>
          <p:cNvSpPr txBox="1"/>
          <p:nvPr/>
        </p:nvSpPr>
        <p:spPr>
          <a:xfrm>
            <a:off x="7786470" y="4109529"/>
            <a:ext cx="45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solidFill>
                  <a:schemeClr val="bg1"/>
                </a:solidFill>
                <a:latin typeface="Book Antiqua" charset="0"/>
                <a:ea typeface="Book Antiqua" charset="0"/>
                <a:cs typeface="Book Antiqua" charset="0"/>
              </a:rPr>
              <a:t>??</a:t>
            </a:r>
            <a:endParaRPr lang="en-CA" sz="2400" dirty="0">
              <a:solidFill>
                <a:schemeClr val="bg1"/>
              </a:solidFill>
              <a:latin typeface="Book Antiqua" charset="0"/>
              <a:ea typeface="Book Antiqua" charset="0"/>
              <a:cs typeface="Book Antiqu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81140" y="3647864"/>
            <a:ext cx="866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smtClean="0">
                <a:solidFill>
                  <a:schemeClr val="bg1"/>
                </a:solidFill>
                <a:latin typeface="Book Antiqua" charset="0"/>
                <a:ea typeface="Book Antiqua" charset="0"/>
                <a:cs typeface="Book Antiqua" charset="0"/>
              </a:rPr>
              <a:t>??</a:t>
            </a:r>
            <a:endParaRPr lang="en-CA" sz="2400" dirty="0">
              <a:solidFill>
                <a:schemeClr val="bg1"/>
              </a:solidFill>
              <a:latin typeface="Book Antiqua" charset="0"/>
              <a:ea typeface="Book Antiqua" charset="0"/>
              <a:cs typeface="Book Antiqu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38663" y="5134328"/>
            <a:ext cx="12687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600" dirty="0">
                <a:latin typeface="Baskerville" charset="0"/>
                <a:ea typeface="Baskerville" charset="0"/>
                <a:cs typeface="Baskerville" charset="0"/>
              </a:rPr>
              <a:t>Location</a:t>
            </a:r>
            <a:endParaRPr lang="en-CA" sz="1600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algn="ctr"/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Time of Day</a:t>
            </a:r>
          </a:p>
          <a:p>
            <a:pPr algn="ctr"/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Date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55180" y="5211273"/>
            <a:ext cx="689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bg1">
                    <a:lumMod val="50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Gray?</a:t>
            </a:r>
            <a:endParaRPr lang="en-CA" sz="1600" dirty="0">
              <a:solidFill>
                <a:schemeClr val="bg1">
                  <a:lumMod val="50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05914" y="5423693"/>
            <a:ext cx="1156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accent2"/>
                </a:solidFill>
                <a:latin typeface="Baskerville" charset="0"/>
                <a:ea typeface="Baskerville" charset="0"/>
                <a:cs typeface="Baskerville" charset="0"/>
              </a:rPr>
              <a:t>Cinnamon?</a:t>
            </a:r>
            <a:endParaRPr lang="en-CA" sz="1600" dirty="0">
              <a:solidFill>
                <a:schemeClr val="accent2"/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59897" y="4939874"/>
            <a:ext cx="721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Black?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15457" y="5754071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bg1">
                    <a:lumMod val="85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White?</a:t>
            </a:r>
            <a:endParaRPr lang="en-CA" sz="1600" dirty="0">
              <a:solidFill>
                <a:schemeClr val="bg1">
                  <a:lumMod val="85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3886559" y="5440493"/>
            <a:ext cx="496388" cy="24819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/>
          </a:p>
        </p:txBody>
      </p:sp>
      <p:sp>
        <p:nvSpPr>
          <p:cNvPr id="17" name="Right Arrow 16"/>
          <p:cNvSpPr/>
          <p:nvPr/>
        </p:nvSpPr>
        <p:spPr>
          <a:xfrm>
            <a:off x="7272493" y="5440493"/>
            <a:ext cx="496388" cy="24819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067820" y="4976494"/>
            <a:ext cx="3668486" cy="18400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Multiclass Logistic Regression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Multilayer Perceptron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Support Vector Machine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Decision Tree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Random Forest ?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46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Models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885" y="1690688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Multiclass Logistic Regression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Multilayer Perceptron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Support Vector Machine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Decision Tree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Random Forest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28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Results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481503"/>
              </p:ext>
            </p:extLst>
          </p:nvPr>
        </p:nvGraphicFramePr>
        <p:xfrm>
          <a:off x="1159328" y="1379332"/>
          <a:ext cx="8580120" cy="474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040"/>
                <a:gridCol w="2860040"/>
                <a:gridCol w="2860040"/>
              </a:tblGrid>
              <a:tr h="627547"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Accuracy</a:t>
                      </a:r>
                      <a:r>
                        <a:rPr lang="en-CA" baseline="0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 (%)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dirty="0" smtClean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algn="ctr"/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Model</a:t>
                      </a:r>
                      <a:endParaRPr lang="en-CA" b="1" dirty="0">
                        <a:solidFill>
                          <a:schemeClr val="bg1"/>
                        </a:solidFill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Predicting Primary Color</a:t>
                      </a:r>
                      <a:endParaRPr lang="en-CA" b="1" dirty="0">
                        <a:solidFill>
                          <a:schemeClr val="bg1"/>
                        </a:solidFill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Predicting Highlight Color</a:t>
                      </a: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Multiclass Logistic Regression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34.23181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Multilayer Perceptron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34.23181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Support Vector Machine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34.90566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Decision Tree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75.33693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44.47439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Random Forest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34.90566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4802776" y="2939141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ounded Rectangle 5"/>
          <p:cNvSpPr/>
          <p:nvPr/>
        </p:nvSpPr>
        <p:spPr>
          <a:xfrm>
            <a:off x="7676243" y="4977421"/>
            <a:ext cx="1293223" cy="352697"/>
          </a:xfrm>
          <a:prstGeom prst="roundRect">
            <a:avLst/>
          </a:prstGeom>
          <a:solidFill>
            <a:schemeClr val="accent4">
              <a:alpha val="40000"/>
            </a:schemeClr>
          </a:solidFill>
          <a:ln w="444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ounded Rectangle 7"/>
          <p:cNvSpPr/>
          <p:nvPr/>
        </p:nvSpPr>
        <p:spPr>
          <a:xfrm>
            <a:off x="4802776" y="3729835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ounded Rectangle 8"/>
          <p:cNvSpPr/>
          <p:nvPr/>
        </p:nvSpPr>
        <p:spPr>
          <a:xfrm>
            <a:off x="4802776" y="4363942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ounded Rectangle 9"/>
          <p:cNvSpPr/>
          <p:nvPr/>
        </p:nvSpPr>
        <p:spPr>
          <a:xfrm>
            <a:off x="4802776" y="5638801"/>
            <a:ext cx="1293223" cy="342900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25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Imbalance Classes Problem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885" y="1690688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Most of the models only predicted gray squirrels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Attempts to solve the problem: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Penalized-SVM: accuracy of </a:t>
            </a:r>
            <a:r>
              <a:rPr lang="mr-IN" dirty="0">
                <a:latin typeface="Baskerville" charset="0"/>
                <a:ea typeface="Baskerville" charset="0"/>
                <a:cs typeface="Baskerville" charset="0"/>
              </a:rPr>
              <a:t>38.14016%</a:t>
            </a: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Tree-based algorithms</a:t>
            </a:r>
          </a:p>
          <a:p>
            <a:pPr lvl="2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Random forest with 13 estimators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Clustering Approach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38" y="1690688"/>
            <a:ext cx="4523362" cy="42166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884" y="1690688"/>
            <a:ext cx="4574516" cy="421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Results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509357"/>
              </p:ext>
            </p:extLst>
          </p:nvPr>
        </p:nvGraphicFramePr>
        <p:xfrm>
          <a:off x="1243149" y="1838685"/>
          <a:ext cx="8580120" cy="41022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040"/>
                <a:gridCol w="2860040"/>
                <a:gridCol w="2860040"/>
              </a:tblGrid>
              <a:tr h="627547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Model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Error (Separate)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Error (Merged)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Multiclass Logistic Regression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Multilayer Perceptron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Support Vector Machine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Decision Tree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Random Forest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68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200</Words>
  <Application>Microsoft Macintosh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.AppleColorEmojiUI</vt:lpstr>
      <vt:lpstr>Arial</vt:lpstr>
      <vt:lpstr>Baskerville</vt:lpstr>
      <vt:lpstr>Book Antiqua</vt:lpstr>
      <vt:lpstr>Calibri</vt:lpstr>
      <vt:lpstr>Calibri Light</vt:lpstr>
      <vt:lpstr>Wingdings</vt:lpstr>
      <vt:lpstr>Office Theme</vt:lpstr>
      <vt:lpstr>Predicting the Colors of Squirrels in Central Park</vt:lpstr>
      <vt:lpstr>Literature Review</vt:lpstr>
      <vt:lpstr>Dataset</vt:lpstr>
      <vt:lpstr>The Goal of the Project</vt:lpstr>
      <vt:lpstr>The Models</vt:lpstr>
      <vt:lpstr>The Results</vt:lpstr>
      <vt:lpstr>Imbalance Classes Problem</vt:lpstr>
      <vt:lpstr>Clustering Approach</vt:lpstr>
      <vt:lpstr>The Results</vt:lpstr>
      <vt:lpstr>Conclusion</vt:lpstr>
      <vt:lpstr>Thank you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Colors of Squirrels of Central Park</dc:title>
  <dc:creator>Vanessa Razon</dc:creator>
  <cp:lastModifiedBy>Vanessa Razon</cp:lastModifiedBy>
  <cp:revision>42</cp:revision>
  <dcterms:created xsi:type="dcterms:W3CDTF">2022-03-26T03:13:31Z</dcterms:created>
  <dcterms:modified xsi:type="dcterms:W3CDTF">2022-04-09T18:19:31Z</dcterms:modified>
</cp:coreProperties>
</file>

<file path=docProps/thumbnail.jpeg>
</file>